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78" r:id="rId2"/>
    <p:sldId id="293" r:id="rId3"/>
    <p:sldId id="298" r:id="rId4"/>
    <p:sldId id="304" r:id="rId5"/>
    <p:sldId id="305" r:id="rId6"/>
    <p:sldId id="299" r:id="rId7"/>
    <p:sldId id="301" r:id="rId8"/>
    <p:sldId id="289" r:id="rId9"/>
    <p:sldId id="302" r:id="rId10"/>
    <p:sldId id="303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бліковий запис Microsoft" initials="Оз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1801"/>
    <a:srgbClr val="00679B"/>
    <a:srgbClr val="3E4D1F"/>
    <a:srgbClr val="D51501"/>
    <a:srgbClr val="CC3300"/>
    <a:srgbClr val="FF0066"/>
    <a:srgbClr val="FF3300"/>
    <a:srgbClr val="9E0000"/>
    <a:srgbClr val="7859D1"/>
    <a:srgbClr val="7F9E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33" autoAdjust="0"/>
  </p:normalViewPr>
  <p:slideViewPr>
    <p:cSldViewPr>
      <p:cViewPr>
        <p:scale>
          <a:sx n="77" d="100"/>
          <a:sy n="77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BCF0D-D8A9-40DD-AE98-D7E4F1AA005E}" type="datetimeFigureOut">
              <a:rPr lang="uk-UA" smtClean="0"/>
              <a:pPr/>
              <a:t>08.06.2015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B9554-A381-4115-AE18-5F1A6C8A2B8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2742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B9554-A381-4115-AE18-5F1A6C8A2B83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8403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BB2032-8F9B-4298-A3E5-0F7B83F5E25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878C93D-D955-42A0-981A-397883B4F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РОБОТИ МЕРА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 та інвестиції</a:t>
            </a:r>
            <a:endParaRPr lang="uk-U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9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079363"/>
            <a:ext cx="8959286" cy="580526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TextBox 1"/>
          <p:cNvSpPr txBox="1"/>
          <p:nvPr/>
        </p:nvSpPr>
        <p:spPr>
          <a:xfrm>
            <a:off x="348620" y="464939"/>
            <a:ext cx="8640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розвитку</a:t>
            </a:r>
            <a:endParaRPr lang="uk-UA" sz="34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348" y="1052736"/>
            <a:ext cx="292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endParaRPr lang="uk-UA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84784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 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ремонт шкіл та дитячих садків, дитячих та спортивних майданчиків</a:t>
            </a:r>
          </a:p>
          <a:p>
            <a:pPr>
              <a:spcAft>
                <a:spcPts val="600"/>
              </a:spcAft>
            </a:pPr>
            <a:r>
              <a:rPr lang="uk-UA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Енергозбереження 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(термосанація, встановлення лічильників, реконструкція теплових пунктів та котелень)</a:t>
            </a:r>
          </a:p>
          <a:p>
            <a:pPr>
              <a:spcAft>
                <a:spcPts val="600"/>
              </a:spcAft>
            </a:pPr>
            <a:r>
              <a:rPr lang="uk-UA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житлово-комунальна інфраструктура (ремонт під'їздів, ремонт та заміна ліфтів, благоустрій прибудинкових територій)</a:t>
            </a:r>
          </a:p>
          <a:p>
            <a:pPr>
              <a:spcAft>
                <a:spcPts val="600"/>
              </a:spcAft>
            </a:pPr>
            <a:r>
              <a:rPr lang="uk-UA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електротранспорту (закупка нових тролейбусів та трамваїв, ремонт старих)</a:t>
            </a:r>
          </a:p>
          <a:p>
            <a:pPr>
              <a:spcAft>
                <a:spcPts val="600"/>
              </a:spcAft>
            </a:pPr>
            <a:r>
              <a:rPr lang="uk-UA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мости та розв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язки (Подільський міст, розв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язки на Ленінградській площі та Саперно-Слобідській вулиці, Велика Окружна дорога)</a:t>
            </a:r>
          </a:p>
          <a:p>
            <a:pPr>
              <a:spcAft>
                <a:spcPts val="600"/>
              </a:spcAft>
            </a:pPr>
            <a:r>
              <a:rPr lang="uk-UA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метрополітену (ст. м.Вокзальна, ст. м. Львівська Брама, метро на Виноградар)</a:t>
            </a:r>
          </a:p>
          <a:p>
            <a:pPr>
              <a:spcAft>
                <a:spcPts val="600"/>
              </a:spcAft>
            </a:pPr>
            <a:r>
              <a:rPr lang="uk-UA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інженерної інфраструктури (БСА, колектора, водогони, дюкерні переходи) </a:t>
            </a:r>
          </a:p>
          <a:p>
            <a:pPr>
              <a:spcAft>
                <a:spcPts val="600"/>
              </a:spcAft>
            </a:pPr>
            <a:r>
              <a:rPr lang="uk-UA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Транспортне 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сполучення з ж/м «Троєщина»</a:t>
            </a:r>
          </a:p>
          <a:p>
            <a:r>
              <a:rPr lang="uk-UA" sz="1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 </a:t>
            </a:r>
            <a:r>
              <a:rPr lang="uk-UA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 закладів охорони здоров'я</a:t>
            </a:r>
            <a:endParaRPr lang="ru-RU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8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4678369" y="4214835"/>
            <a:ext cx="4317085" cy="26531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82851" y="4204810"/>
            <a:ext cx="4478179" cy="26531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Прямоугольник 14"/>
          <p:cNvSpPr/>
          <p:nvPr/>
        </p:nvSpPr>
        <p:spPr>
          <a:xfrm>
            <a:off x="4708302" y="1103647"/>
            <a:ext cx="4269353" cy="298827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82851" y="1103647"/>
            <a:ext cx="4478179" cy="2988272"/>
          </a:xfrm>
          <a:prstGeom prst="rect">
            <a:avLst/>
          </a:prstGeom>
          <a:solidFill>
            <a:srgbClr val="F51801"/>
          </a:solidFill>
          <a:ln>
            <a:solidFill>
              <a:srgbClr val="F51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TextBox 1"/>
          <p:cNvSpPr txBox="1"/>
          <p:nvPr/>
        </p:nvSpPr>
        <p:spPr>
          <a:xfrm>
            <a:off x="315815" y="515840"/>
            <a:ext cx="8640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Боротьба з корупцією</a:t>
            </a:r>
            <a:endParaRPr lang="uk-UA" sz="34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36295" y="1629982"/>
            <a:ext cx="0" cy="46793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50087" y="4157215"/>
            <a:ext cx="79208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64096" y="1103647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БУЛО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4216" y="4171666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РОБИТЬСЯ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6584" y="1103647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ЗРОБЛЕНО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7207" y="4275720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851" y="1437346"/>
            <a:ext cx="4752527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за бюджетними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коштами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комунальних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 порушень (млн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59,0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Передано справ до правоохоронних </a:t>
            </a: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 			  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 кримінальних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проваджень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Непрозорі тендери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Відсутній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громадськості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08302" y="4803510"/>
            <a:ext cx="42693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 через on-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tender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всіх комунальних підприємств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громадськості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60570" y="1404043"/>
            <a:ext cx="47282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«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Київаудит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		</a:t>
            </a:r>
          </a:p>
          <a:p>
            <a:pPr>
              <a:buSzPct val="200000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система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Відкритий бюджет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		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комунальних підприємств 	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61</a:t>
            </a:r>
          </a:p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Виявлено фінансових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минулі періоди (млн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грн.) 	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353,0 </a:t>
            </a:r>
          </a:p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 комунальних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200000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47</a:t>
            </a:r>
          </a:p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Передано справ до правоохоронних </a:t>
            </a:r>
          </a:p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  				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</a:p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 кримінальних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проваджень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41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97" y="4571776"/>
            <a:ext cx="4600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Рамкові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угоди по закупівлі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паливно-</a:t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мастильних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матеріалів, продуктів харчування</a:t>
            </a: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Допорогові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через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електронні закупівлі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усіх тендерних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закупівель</a:t>
            </a: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комунальних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24</a:t>
            </a: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ч. </a:t>
            </a:r>
            <a:r>
              <a:rPr lang="uk-UA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Київпастранс</a:t>
            </a:r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Київський метрополітен, </a:t>
            </a:r>
            <a:r>
              <a:rPr lang="uk-UA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Київзеленбуд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Київавтодор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uk-UA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Київжитлоспецексплуатація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0"/>
            <a:ext cx="8136904" cy="18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707048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373475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60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2851" y="3971610"/>
            <a:ext cx="4478179" cy="28863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рямоугольник 18"/>
          <p:cNvSpPr/>
          <p:nvPr/>
        </p:nvSpPr>
        <p:spPr>
          <a:xfrm>
            <a:off x="4678369" y="3971610"/>
            <a:ext cx="4317085" cy="28964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4708302" y="1103647"/>
            <a:ext cx="4269353" cy="267644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рямоугольник 21"/>
          <p:cNvSpPr/>
          <p:nvPr/>
        </p:nvSpPr>
        <p:spPr>
          <a:xfrm>
            <a:off x="82851" y="1103647"/>
            <a:ext cx="4478179" cy="2676445"/>
          </a:xfrm>
          <a:prstGeom prst="rect">
            <a:avLst/>
          </a:prstGeom>
          <a:solidFill>
            <a:srgbClr val="F51801"/>
          </a:solidFill>
          <a:ln>
            <a:solidFill>
              <a:srgbClr val="F51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8640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 послуги</a:t>
            </a:r>
            <a:endParaRPr lang="uk-UA" sz="34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44008" y="1482570"/>
            <a:ext cx="0" cy="49780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583768" y="3832050"/>
            <a:ext cx="79208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7584" y="1153532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БУЛО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610" y="3933056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РОБИТЬСЯ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068" y="1180080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ЗРОБЛЕНО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5916" y="3950086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90788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	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85 427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електронному вигляді видів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3722" y="4240435"/>
            <a:ext cx="44702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Впроваджуються:</a:t>
            </a: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реєстрація суб’єктів господарювання</a:t>
            </a: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 власності на нерухомість та землю</a:t>
            </a: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послуги з паспортного сервісу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скорочення часу отримання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4073" y="450912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 стандарт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 ЦНАП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електронному вигляді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 послуг    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апеляційного оскарження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80012" y="189449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204</a:t>
            </a:r>
          </a:p>
          <a:p>
            <a:pPr marL="285750" lvl="0" indent="-285750">
              <a:buSzPct val="200000"/>
              <a:buFont typeface="Wingdings" panose="05000000000000000000" pitchFamily="2" charset="2"/>
              <a:buChar char="ü"/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	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353 459</a:t>
            </a:r>
          </a:p>
          <a:p>
            <a:pPr marL="285750" lvl="0" indent="-285750">
              <a:buSzPct val="200000"/>
              <a:buFont typeface="Wingdings" panose="05000000000000000000" pitchFamily="2" charset="2"/>
              <a:buChar char="ü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електронному вигляді видів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6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542831" y="3536887"/>
            <a:ext cx="4514953" cy="33211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угольник 19"/>
          <p:cNvSpPr/>
          <p:nvPr/>
        </p:nvSpPr>
        <p:spPr>
          <a:xfrm>
            <a:off x="82852" y="3546912"/>
            <a:ext cx="4395328" cy="33110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4587519" y="998778"/>
            <a:ext cx="4470266" cy="245787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рямоугольник 21"/>
          <p:cNvSpPr/>
          <p:nvPr/>
        </p:nvSpPr>
        <p:spPr>
          <a:xfrm>
            <a:off x="82851" y="994437"/>
            <a:ext cx="4395328" cy="2462213"/>
          </a:xfrm>
          <a:prstGeom prst="rect">
            <a:avLst/>
          </a:prstGeom>
          <a:solidFill>
            <a:srgbClr val="F51801"/>
          </a:solidFill>
          <a:ln>
            <a:solidFill>
              <a:srgbClr val="F51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4510457" y="1482570"/>
            <a:ext cx="0" cy="49780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593812" y="3456650"/>
            <a:ext cx="79208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3443" y="1113238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БУЛО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15" y="3456650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РОБИТЬСЯ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43180" y="994437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ЗРОБЛЕНО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0231" y="3456650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76672"/>
            <a:ext cx="8640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</a:t>
            </a:r>
            <a:endParaRPr lang="uk-UA" sz="34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756" y="1363769"/>
            <a:ext cx="453650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 інвестиційних проектів,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Непрозорість міських активів та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</a:p>
          <a:p>
            <a:pPr lvl="0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інвестиційних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 (млн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грн.)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</a:t>
            </a:r>
          </a:p>
          <a:p>
            <a:pPr lvl="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міжнародної фінансової допомоги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6260" y="3733384"/>
            <a:ext cx="4497739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інвестиційних проектів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дол.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США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uk-UA" sz="1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числі:</a:t>
            </a:r>
          </a:p>
          <a:p>
            <a:pPr lvl="0"/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будівництво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та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комерційної</a:t>
            </a:r>
          </a:p>
          <a:p>
            <a:pPr lvl="0"/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нерухомості (понад млн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грн.)     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  <a:p>
            <a:pPr lvl="0"/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облаштування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спортивних майданчиків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</a:p>
          <a:p>
            <a:pPr lvl="0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супутньою інфраструктурою (млн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грн.)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lvl="0" indent="269875">
              <a:tabLst>
                <a:tab pos="4484688" algn="l"/>
                <a:tab pos="4572000" algn="l"/>
              </a:tabLst>
            </a:pPr>
            <a:endParaRPr lang="uk-UA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механізму ДПП для залучення інвестицій за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напрямками:</a:t>
            </a:r>
          </a:p>
          <a:p>
            <a:pPr lvl="0"/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розвиток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комунального господарства (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</a:t>
            </a:r>
          </a:p>
          <a:p>
            <a:pPr lvl="0"/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тепло-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енергомереж, системи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водопостачання)</a:t>
            </a:r>
          </a:p>
          <a:p>
            <a:pPr lvl="0"/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розширення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 медичних та освітніх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</a:p>
          <a:p>
            <a:pPr lvl="0"/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розвиток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транспортної інфраструктури (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автошляхів) </a:t>
            </a:r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756" y="3736115"/>
            <a:ext cx="43684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Smart city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грн.)                       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</a:p>
          <a:p>
            <a:pPr lvl="0"/>
            <a:endParaRPr lang="uk-UA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роздрібної торгівлі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 хлібом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</a:p>
          <a:p>
            <a:endParaRPr lang="uk-UA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дитсадка у Печерському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районі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  <a:p>
            <a:pPr lvl="0"/>
            <a:endParaRPr lang="uk-UA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рекреація на острові  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Долобецький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Концесія КП «</a:t>
            </a:r>
            <a:r>
              <a:rPr lang="uk-UA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Київміськсвітло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>
              <a:defRPr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дол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США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42831" y="1384782"/>
            <a:ext cx="4317411" cy="2162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 інвестиційних проектів,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 активів міста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Проектний менеджер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Онлайн-платформа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InvestInKyiv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інвестиційних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 (млрд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грн.)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Безоплатна міжнародна фінансова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 (млн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дол.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США)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4692" y="2259617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4692" y="1914363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7318" y="1606236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72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4678369" y="3480929"/>
            <a:ext cx="4317085" cy="33870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Прямоугольник 30"/>
          <p:cNvSpPr/>
          <p:nvPr/>
        </p:nvSpPr>
        <p:spPr>
          <a:xfrm>
            <a:off x="82851" y="3480929"/>
            <a:ext cx="4478179" cy="33770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4708302" y="1103647"/>
            <a:ext cx="4269353" cy="223822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Прямоугольник 35"/>
          <p:cNvSpPr/>
          <p:nvPr/>
        </p:nvSpPr>
        <p:spPr>
          <a:xfrm>
            <a:off x="82851" y="1103647"/>
            <a:ext cx="4478179" cy="2238228"/>
          </a:xfrm>
          <a:prstGeom prst="rect">
            <a:avLst/>
          </a:prstGeom>
          <a:solidFill>
            <a:srgbClr val="F51801"/>
          </a:solidFill>
          <a:ln>
            <a:solidFill>
              <a:srgbClr val="F51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>
            <a:off x="4644008" y="1482570"/>
            <a:ext cx="0" cy="49780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484478" y="3407485"/>
            <a:ext cx="79208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20429" y="1147154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БУЛО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1030" y="3399215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РОБИТЬСЯ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8433" y="1151698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ЗРОБЛЕНО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9700" y="3407485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76672"/>
            <a:ext cx="8640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Інвестиції. </a:t>
            </a:r>
            <a:r>
              <a:rPr lang="en-US" sz="3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city</a:t>
            </a:r>
            <a:endParaRPr lang="uk-UA" sz="34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80253" y="1388048"/>
            <a:ext cx="420903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1600" dirty="0" smtClean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Закритість влади</a:t>
            </a:r>
          </a:p>
          <a:p>
            <a:pPr>
              <a:defRPr/>
            </a:pPr>
            <a:endParaRPr lang="en-US" sz="1000" dirty="0" smtClean="0">
              <a:latin typeface="Times New Roman" panose="02020603050405020304" pitchFamily="18" charset="0"/>
              <a:ea typeface="ＭＳ Ｐゴシック" pitchFamily="112" charset="-128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контролю за бюджетними коштами</a:t>
            </a:r>
          </a:p>
          <a:p>
            <a:pPr lvl="0"/>
            <a:endPara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Непрозорі тендери</a:t>
            </a:r>
          </a:p>
          <a:p>
            <a:pPr lvl="0"/>
            <a:endPara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Відсутній контроль громадськості</a:t>
            </a:r>
          </a:p>
          <a:p>
            <a:pPr algn="r">
              <a:defRPr/>
            </a:pPr>
            <a:endParaRPr lang="en-US" sz="2000" b="1" i="1" dirty="0">
              <a:latin typeface="Open Sans"/>
              <a:ea typeface="ＭＳ Ｐゴシック" pitchFamily="112" charset="-128"/>
              <a:cs typeface="Open San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67998" y="1402883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ct val="130000"/>
              <a:defRPr/>
            </a:pPr>
            <a:r>
              <a:rPr lang="uk-UA" sz="1600" dirty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Офіс управління </a:t>
            </a:r>
            <a:r>
              <a:rPr lang="uk-UA" sz="1600" dirty="0" smtClean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проектами</a:t>
            </a:r>
          </a:p>
          <a:p>
            <a:pPr>
              <a:buSzPct val="130000"/>
              <a:defRPr/>
            </a:pPr>
            <a:endParaRPr lang="en-US" sz="1000" dirty="0">
              <a:latin typeface="Times New Roman" panose="02020603050405020304" pitchFamily="18" charset="0"/>
              <a:ea typeface="ＭＳ Ｐゴシック" pitchFamily="112" charset="-128"/>
              <a:cs typeface="Times New Roman" panose="02020603050405020304" pitchFamily="18" charset="0"/>
            </a:endParaRPr>
          </a:p>
          <a:p>
            <a:pPr>
              <a:buSzPct val="130000"/>
              <a:defRPr/>
            </a:pPr>
            <a:r>
              <a:rPr lang="uk-UA" sz="1600" dirty="0" smtClean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Відкритий бюджет</a:t>
            </a:r>
          </a:p>
          <a:p>
            <a:pPr>
              <a:buSzPct val="130000"/>
              <a:defRPr/>
            </a:pPr>
            <a:endParaRPr lang="uk-UA" sz="1000" dirty="0">
              <a:latin typeface="Times New Roman" panose="02020603050405020304" pitchFamily="18" charset="0"/>
              <a:ea typeface="ＭＳ Ｐゴシック" pitchFamily="112" charset="-128"/>
              <a:cs typeface="Times New Roman" panose="02020603050405020304" pitchFamily="18" charset="0"/>
            </a:endParaRPr>
          </a:p>
          <a:p>
            <a:pPr>
              <a:buSzPct val="130000"/>
              <a:defRPr/>
            </a:pPr>
            <a:r>
              <a:rPr lang="ru-RU" sz="1600" dirty="0" smtClean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Медичний </a:t>
            </a:r>
            <a:r>
              <a:rPr lang="ru-RU" sz="1600" dirty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портал м</a:t>
            </a:r>
            <a:r>
              <a:rPr lang="uk-UA" sz="1600" dirty="0" err="1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іста</a:t>
            </a:r>
            <a:r>
              <a:rPr lang="uk-UA" sz="1600" dirty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Києва</a:t>
            </a:r>
          </a:p>
          <a:p>
            <a:pPr>
              <a:buSzPct val="130000"/>
              <a:defRPr/>
            </a:pPr>
            <a:endParaRPr lang="uk-UA" sz="1000" dirty="0" smtClean="0">
              <a:latin typeface="Times New Roman" panose="02020603050405020304" pitchFamily="18" charset="0"/>
              <a:ea typeface="ＭＳ Ｐゴシック" pitchFamily="112" charset="-128"/>
              <a:cs typeface="Times New Roman" panose="02020603050405020304" pitchFamily="18" charset="0"/>
            </a:endParaRPr>
          </a:p>
          <a:p>
            <a:pPr>
              <a:buSzPct val="130000"/>
              <a:defRPr/>
            </a:pPr>
            <a:r>
              <a:rPr lang="uk-UA" sz="1600" dirty="0" smtClean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Картка киянина</a:t>
            </a:r>
          </a:p>
          <a:p>
            <a:pPr>
              <a:buSzPct val="130000"/>
              <a:defRPr/>
            </a:pPr>
            <a:endParaRPr lang="uk-UA" sz="1000" dirty="0" smtClean="0">
              <a:latin typeface="Times New Roman" panose="02020603050405020304" pitchFamily="18" charset="0"/>
              <a:ea typeface="ＭＳ Ｐゴシック" pitchFamily="112" charset="-128"/>
              <a:cs typeface="Times New Roman" panose="02020603050405020304" pitchFamily="18" charset="0"/>
            </a:endParaRPr>
          </a:p>
          <a:p>
            <a:pPr>
              <a:buSzPct val="130000"/>
              <a:defRPr/>
            </a:pPr>
            <a:r>
              <a:rPr lang="uk-UA" sz="1600" dirty="0" smtClean="0">
                <a:latin typeface="Times New Roman" panose="02020603050405020304" pitchFamily="18" charset="0"/>
                <a:ea typeface="ＭＳ Ｐゴシック" pitchFamily="112" charset="-128"/>
                <a:cs typeface="Times New Roman" panose="02020603050405020304" pitchFamily="18" charset="0"/>
              </a:rPr>
              <a:t>Контактний центр міста Києва</a:t>
            </a:r>
            <a:endParaRPr lang="uk-UA" sz="1600" dirty="0">
              <a:latin typeface="Times New Roman" panose="02020603050405020304" pitchFamily="18" charset="0"/>
              <a:ea typeface="ＭＳ Ｐゴシック" pitchFamily="112" charset="-128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64" y="3583881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Київському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метрополітені</a:t>
            </a:r>
          </a:p>
          <a:p>
            <a:pPr lvl="0"/>
            <a:endParaRPr lang="uk-UA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Мобільний зв'язок в Київському метрополітені</a:t>
            </a:r>
          </a:p>
          <a:p>
            <a:pPr lvl="0"/>
            <a:endParaRPr lang="uk-UA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квиток</a:t>
            </a:r>
          </a:p>
          <a:p>
            <a:pPr lvl="0"/>
            <a:endParaRPr lang="uk-UA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Єдина система обліку</a:t>
            </a:r>
          </a:p>
          <a:p>
            <a:pPr lvl="0"/>
            <a:endParaRPr lang="uk-UA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управління майном</a:t>
            </a:r>
          </a:p>
          <a:p>
            <a:pPr lvl="0"/>
            <a:endParaRPr lang="uk-UA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Культурний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</a:p>
          <a:p>
            <a:pPr lvl="0"/>
            <a:endParaRPr lang="uk-UA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веб-портал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КМДА</a:t>
            </a:r>
          </a:p>
          <a:p>
            <a:pPr lvl="0"/>
            <a:endParaRPr lang="uk-UA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Інтелектуальна транспортна схема</a:t>
            </a:r>
          </a:p>
          <a:p>
            <a:pPr lvl="0"/>
            <a:endParaRPr lang="uk-UA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Реформування адміністративних послуг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30000"/>
              <a:defRPr/>
            </a:pPr>
            <a:endParaRPr lang="uk-UA" sz="1600" dirty="0">
              <a:latin typeface="Times New Roman" panose="02020603050405020304" pitchFamily="18" charset="0"/>
              <a:ea typeface="ＭＳ Ｐゴシック" pitchFamily="112" charset="-128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47524" y="3776817"/>
            <a:ext cx="3224729" cy="2739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закладах охорони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</a:p>
          <a:p>
            <a:endPara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 простір міста Києва</a:t>
            </a:r>
          </a:p>
          <a:p>
            <a:endPara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Безпечне місто</a:t>
            </a:r>
          </a:p>
          <a:p>
            <a:endPara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Міська мережева інфраструктура</a:t>
            </a:r>
          </a:p>
          <a:p>
            <a:endPara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 освітній простір</a:t>
            </a:r>
          </a:p>
          <a:p>
            <a:endPara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 додатки</a:t>
            </a:r>
          </a:p>
          <a:p>
            <a:endPara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 диспетчерський центр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2301" y="2166149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2301" y="1684358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12301" y="1331820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6667" y="2916364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6667" y="2582791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71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4736644" y="4365105"/>
            <a:ext cx="4323804" cy="25029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851" y="4365105"/>
            <a:ext cx="4478179" cy="249289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4709668" y="1235485"/>
            <a:ext cx="4350780" cy="29558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Прямоугольник 23"/>
          <p:cNvSpPr/>
          <p:nvPr/>
        </p:nvSpPr>
        <p:spPr>
          <a:xfrm>
            <a:off x="82851" y="1238970"/>
            <a:ext cx="4478179" cy="2952329"/>
          </a:xfrm>
          <a:prstGeom prst="rect">
            <a:avLst/>
          </a:prstGeom>
          <a:solidFill>
            <a:srgbClr val="F51801"/>
          </a:solidFill>
          <a:ln>
            <a:solidFill>
              <a:srgbClr val="F51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TextBox 1"/>
          <p:cNvSpPr txBox="1"/>
          <p:nvPr/>
        </p:nvSpPr>
        <p:spPr>
          <a:xfrm>
            <a:off x="179512" y="116632"/>
            <a:ext cx="89644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uk-UA" sz="32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sz="31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Пайова участь в розвитку інфраструктури</a:t>
            </a:r>
            <a:endParaRPr lang="uk-UA" sz="31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44008" y="1774939"/>
            <a:ext cx="23458" cy="483272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791579" y="4293096"/>
            <a:ext cx="79208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1401079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БУЛО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483249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РОБИТЬСЯ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6772" y="1401079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ЗРОБЛЕНО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5916" y="4491208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732" y="1913752"/>
            <a:ext cx="469528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для забудовників</a:t>
            </a:r>
          </a:p>
          <a:p>
            <a:pPr lvl="0">
              <a:spcAft>
                <a:spcPts val="6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об’єктів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сплати пайової участі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</a:t>
            </a:r>
          </a:p>
          <a:p>
            <a:pPr lvl="0">
              <a:spcAft>
                <a:spcPts val="6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 пайової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 грн.)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164,7</a:t>
            </a:r>
          </a:p>
          <a:p>
            <a:pPr>
              <a:spcAft>
                <a:spcPts val="6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 контролю</a:t>
            </a:r>
          </a:p>
          <a:p>
            <a:pPr lvl="0">
              <a:spcAft>
                <a:spcPts val="6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позови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судовими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рішеннями (млн. грн.)       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466" y="5038819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6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введених в експлуатацію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виявлення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неплатників</a:t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пайової участі</a:t>
            </a:r>
          </a:p>
          <a:p>
            <a:pPr lvl="0">
              <a:spcAft>
                <a:spcPts val="6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Претензійна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судова робота щодо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пайової участі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 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09667" y="1898365"/>
            <a:ext cx="4518098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сплата пайової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</a:p>
          <a:p>
            <a:pPr>
              <a:spcAft>
                <a:spcPts val="600"/>
              </a:spcAft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місяців 2015 року пайової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 (млн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        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правоохоронних органів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всіх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неплатниках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пайової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SzPct val="200000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позовів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судовими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рішеннями (млн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грн.) 		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21,7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36644" y="5007221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конкурентні умови для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забудовників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Унеможливлення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ухилення забудовників від сплати пайової участі до введення об’єктів в експлуатацію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громадськості</a:t>
            </a:r>
          </a:p>
        </p:txBody>
      </p:sp>
      <p:pic>
        <p:nvPicPr>
          <p:cNvPr id="25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90127" y="3052525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9559" y="1771108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73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709668" y="1235484"/>
            <a:ext cx="4350780" cy="349028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2851" y="1238970"/>
            <a:ext cx="4478179" cy="3486174"/>
          </a:xfrm>
          <a:prstGeom prst="rect">
            <a:avLst/>
          </a:prstGeom>
          <a:solidFill>
            <a:srgbClr val="F51801"/>
          </a:solidFill>
          <a:ln>
            <a:solidFill>
              <a:srgbClr val="F51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TextBox 1"/>
          <p:cNvSpPr txBox="1"/>
          <p:nvPr/>
        </p:nvSpPr>
        <p:spPr>
          <a:xfrm>
            <a:off x="323528" y="583813"/>
            <a:ext cx="8640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розвитку</a:t>
            </a:r>
            <a:endParaRPr lang="uk-UA" sz="34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44008" y="1577518"/>
            <a:ext cx="0" cy="33636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92088" y="1426768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БУЛО 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068" y="1431312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ЗРОБЛЕНО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592" y="1757511"/>
            <a:ext cx="4600919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lvl="0" defTabSz="533400">
              <a:spcBef>
                <a:spcPct val="0"/>
              </a:spcBef>
              <a:spcAft>
                <a:spcPts val="600"/>
              </a:spcAft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33400">
              <a:spcBef>
                <a:spcPct val="0"/>
              </a:spcBef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капітальних вкладень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(млрд.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33400">
              <a:spcBef>
                <a:spcPct val="0"/>
              </a:spcBef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33400">
              <a:spcBef>
                <a:spcPct val="0"/>
              </a:spcBef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незавершеного будівництва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229 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334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33400">
              <a:spcBef>
                <a:spcPct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</a:p>
          <a:p>
            <a:pPr lvl="0" defTabSz="533400">
              <a:spcBef>
                <a:spcPct val="0"/>
              </a:spcBef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33400">
              <a:spcBef>
                <a:spcPct val="0"/>
              </a:spcBef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за використанням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якістю робіт</a:t>
            </a:r>
          </a:p>
          <a:p>
            <a:pPr lvl="0" defTabSz="5334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33400">
              <a:spcBef>
                <a:spcPct val="0"/>
              </a:spcBef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 контролю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51511" y="2080677"/>
            <a:ext cx="442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533400">
              <a:spcBef>
                <a:spcPct val="0"/>
              </a:spcBef>
              <a:buSzPct val="200000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капітальних вкладень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(млрд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2,3</a:t>
            </a:r>
          </a:p>
          <a:p>
            <a:pPr lvl="0" defTabSz="533400">
              <a:spcBef>
                <a:spcPct val="0"/>
              </a:spcBef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капвкладення (млрд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   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33400">
              <a:spcBef>
                <a:spcPct val="0"/>
              </a:spcBef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капремонт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грн.)		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533400">
              <a:spcBef>
                <a:spcPct val="0"/>
              </a:spcBef>
              <a:buSzPct val="200000"/>
              <a:buFont typeface="Wingdings" panose="05000000000000000000" pitchFamily="2" charset="2"/>
              <a:buChar char="ü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33400">
              <a:spcBef>
                <a:spcPct val="0"/>
              </a:spcBef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Громадське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 Програми – 2015</a:t>
            </a:r>
          </a:p>
          <a:p>
            <a:pPr marL="285750" lvl="0" indent="-285750" defTabSz="533400">
              <a:spcBef>
                <a:spcPct val="0"/>
              </a:spcBef>
              <a:buSzPct val="200000"/>
              <a:buFont typeface="Wingdings" panose="05000000000000000000" pitchFamily="2" charset="2"/>
              <a:buChar char="ü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33400">
              <a:spcBef>
                <a:spcPct val="0"/>
              </a:spcBef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Погашено заборгованості (млн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грн.)           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121</a:t>
            </a:r>
          </a:p>
          <a:p>
            <a:pPr marL="285750" lvl="0" indent="-285750" defTabSz="533400">
              <a:spcBef>
                <a:spcPct val="0"/>
              </a:spcBef>
              <a:buSzPct val="200000"/>
              <a:buFont typeface="Wingdings" panose="05000000000000000000" pitchFamily="2" charset="2"/>
              <a:buChar char="ü"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33400">
              <a:spcBef>
                <a:spcPct val="0"/>
              </a:spcBef>
              <a:buSzPct val="200000"/>
            </a:pP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використанням коштів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 робіт</a:t>
            </a:r>
          </a:p>
        </p:txBody>
      </p:sp>
      <p:pic>
        <p:nvPicPr>
          <p:cNvPr id="17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0408" y="2980628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Зеленая Галочка - Простой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7358" y="4077072"/>
            <a:ext cx="360040" cy="41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Выноска со стрелкой вниз 18"/>
          <p:cNvSpPr/>
          <p:nvPr/>
        </p:nvSpPr>
        <p:spPr>
          <a:xfrm>
            <a:off x="755576" y="5085184"/>
            <a:ext cx="7632848" cy="1008112"/>
          </a:xfrm>
          <a:prstGeom prst="downArrowCallou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угольник 19"/>
          <p:cNvSpPr/>
          <p:nvPr/>
        </p:nvSpPr>
        <p:spPr>
          <a:xfrm>
            <a:off x="494883" y="5219908"/>
            <a:ext cx="8280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спрямованість</a:t>
            </a:r>
            <a:endParaRPr lang="uk-U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6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2220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6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розвитку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5506974"/>
              </p:ext>
            </p:extLst>
          </p:nvPr>
        </p:nvGraphicFramePr>
        <p:xfrm>
          <a:off x="179512" y="1318987"/>
          <a:ext cx="8711278" cy="553901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616112"/>
                <a:gridCol w="3217035"/>
                <a:gridCol w="1931472"/>
                <a:gridCol w="1946659"/>
              </a:tblGrid>
              <a:tr h="518200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uk-UA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uk-UA" sz="20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Різниця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135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КАПІТАЛЬНІ ВИДАТКИ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2342,0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1431,3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466,9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uk-UA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923,1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Житлове господарство</a:t>
                      </a:r>
                      <a:endParaRPr lang="uk-UA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305,1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248,9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Комунальне господарство</a:t>
                      </a:r>
                      <a:endParaRPr lang="uk-UA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537,1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Побутове обслуговування населення</a:t>
                      </a:r>
                      <a:endParaRPr lang="uk-UA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Охорона здоров'я</a:t>
                      </a:r>
                      <a:endParaRPr lang="uk-UA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137,3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Освiта</a:t>
                      </a:r>
                      <a:endParaRPr lang="uk-UA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333,8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uk-UA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86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Iншi</a:t>
                      </a:r>
                      <a:r>
                        <a:rPr lang="uk-UA" sz="1600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noProof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галузi</a:t>
                      </a:r>
                      <a:r>
                        <a:rPr lang="uk-UA" sz="1600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господарства</a:t>
                      </a:r>
                      <a:endParaRPr lang="uk-UA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6" name="Стрелка вверх 5"/>
          <p:cNvSpPr/>
          <p:nvPr/>
        </p:nvSpPr>
        <p:spPr>
          <a:xfrm>
            <a:off x="8480449" y="2611189"/>
            <a:ext cx="188913" cy="257175"/>
          </a:xfrm>
          <a:prstGeom prst="upArrow">
            <a:avLst/>
          </a:prstGeom>
          <a:solidFill>
            <a:srgbClr val="00B050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8505468" y="3243832"/>
            <a:ext cx="188913" cy="257175"/>
          </a:xfrm>
          <a:prstGeom prst="upArrow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8502441" y="3783361"/>
            <a:ext cx="188913" cy="257175"/>
          </a:xfrm>
          <a:prstGeom prst="upArrow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8480455" y="4399129"/>
            <a:ext cx="188913" cy="257175"/>
          </a:xfrm>
          <a:prstGeom prst="upArrow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8504476" y="4874294"/>
            <a:ext cx="188913" cy="257175"/>
          </a:xfrm>
          <a:prstGeom prst="upArrow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8505468" y="5466586"/>
            <a:ext cx="188913" cy="257175"/>
          </a:xfrm>
          <a:prstGeom prst="upArrow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8505467" y="5958786"/>
            <a:ext cx="188913" cy="257175"/>
          </a:xfrm>
          <a:prstGeom prst="upArrow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8505468" y="6467217"/>
            <a:ext cx="188913" cy="257175"/>
          </a:xfrm>
          <a:prstGeom prst="upArrow">
            <a:avLst/>
          </a:prstGeom>
          <a:solidFill>
            <a:srgbClr val="00B050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110098" y="1065654"/>
            <a:ext cx="1728192" cy="244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лн. грн.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8503119" y="2086587"/>
            <a:ext cx="188913" cy="257175"/>
          </a:xfrm>
          <a:prstGeom prst="upArrow">
            <a:avLst/>
          </a:prstGeom>
          <a:solidFill>
            <a:srgbClr val="00B050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90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40768"/>
            <a:ext cx="8784976" cy="511256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323528" y="583813"/>
            <a:ext cx="8640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3400" b="1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розвитку</a:t>
            </a:r>
            <a:endParaRPr lang="uk-UA" sz="3400" b="1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477" y="1340768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РОБИТЬСЯ</a:t>
            </a:r>
            <a:endParaRPr lang="uk-UA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980123"/>
            <a:ext cx="896448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доріг, </a:t>
            </a:r>
            <a:r>
              <a:rPr lang="uk-UA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міжквартальних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проїздів, прибудинкових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 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(тис.м</a:t>
            </a:r>
            <a:r>
              <a:rPr lang="uk-UA" alt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									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545 </a:t>
            </a:r>
          </a:p>
          <a:p>
            <a:pPr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Оснащення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 будинків лічильниками теплової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 (од.)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  <a:p>
            <a:pPr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    індивідуальних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теплових пунктів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(од.)				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uk-UA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житлового фонду (фасади, сходові клітини, мережі)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(об’єктів)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1167</a:t>
            </a:r>
          </a:p>
          <a:p>
            <a:pPr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Заміна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модернізація ліфтів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endParaRPr lang="uk-UA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Благоустрій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освітлення прибудинкових територій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(об’єктів)       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 </a:t>
            </a:r>
          </a:p>
          <a:p>
            <a:pPr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облаштування дитячих та спортивних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майданчиків (од.)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396</a:t>
            </a:r>
            <a:endParaRPr lang="uk-UA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 дошкільних та загальноосвітніх закладів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uk-UA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Термосанація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 бюджетної сфери 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uk-UA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Капітальний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шкіл, дитячих садків, лікарень та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поліклінік	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245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555625">
              <a:spcBef>
                <a:spcPct val="0"/>
              </a:spcBef>
              <a:spcAft>
                <a:spcPts val="600"/>
              </a:spcAf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Благоустрій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зелених зон та місць відпочинку </a:t>
            </a: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(об'єктів)                                  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endParaRPr lang="uk-UA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0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3163</TotalTime>
  <Words>727</Words>
  <Application>Microsoft Office PowerPoint</Application>
  <PresentationFormat>Экран (4:3)</PresentationFormat>
  <Paragraphs>275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РЕЗУЛЬТАТИ РОБОТИ МЕРА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А.І. Третякова</dc:creator>
  <cp:lastModifiedBy>User</cp:lastModifiedBy>
  <cp:revision>256</cp:revision>
  <cp:lastPrinted>2015-06-05T13:31:54Z</cp:lastPrinted>
  <dcterms:created xsi:type="dcterms:W3CDTF">2015-06-03T10:26:09Z</dcterms:created>
  <dcterms:modified xsi:type="dcterms:W3CDTF">2015-06-08T13:59:13Z</dcterms:modified>
</cp:coreProperties>
</file>